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72" r:id="rId6"/>
    <p:sldId id="259" r:id="rId7"/>
    <p:sldId id="264" r:id="rId8"/>
    <p:sldId id="260" r:id="rId9"/>
    <p:sldId id="273" r:id="rId11"/>
    <p:sldId id="261" r:id="rId12"/>
    <p:sldId id="263" r:id="rId13"/>
    <p:sldId id="269" r:id="rId14"/>
    <p:sldId id="270" r:id="rId15"/>
    <p:sldId id="265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2"/>
        <p:guide pos="38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8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四驱电动换档、加宽（马达比例阀）、无运输模式</a:t>
            </a:r>
            <a:endParaRPr lang="zh-CN" altLang="en-US"/>
          </a:p>
          <a:p>
            <a:r>
              <a:rPr lang="zh-CN" altLang="en-US"/>
              <a:t>最高位标定：采头升起后，仿形靴离地自然下垂</a:t>
            </a:r>
            <a:endParaRPr lang="zh-CN" altLang="en-US"/>
          </a:p>
          <a:p>
            <a:r>
              <a:rPr lang="zh-CN" altLang="en-US"/>
              <a:t>最低位标定：手动抬起仿形靴至与采头底部平齐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采头升信号时，电子仿形解除</a:t>
            </a:r>
            <a:endParaRPr lang="zh-CN" altLang="en-US"/>
          </a:p>
          <a:p>
            <a:r>
              <a:rPr lang="zh-CN" altLang="en-US"/>
              <a:t>采头降信号，则降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仿形有效，下降不起作用</a:t>
            </a:r>
            <a:endParaRPr lang="zh-CN" altLang="en-US"/>
          </a:p>
          <a:p>
            <a:r>
              <a:rPr lang="zh-CN" altLang="en-US"/>
              <a:t>仿形</a:t>
            </a:r>
            <a:r>
              <a:rPr lang="en-US" altLang="zh-CN"/>
              <a:t>+</a:t>
            </a:r>
            <a:r>
              <a:rPr lang="zh-CN" altLang="en-US"/>
              <a:t>升，，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将速度与滤波时间结合起来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设定压力</a:t>
            </a:r>
            <a:r>
              <a:rPr lang="en-US" altLang="zh-CN"/>
              <a:t> 20MP</a:t>
            </a:r>
            <a:r>
              <a:rPr lang="zh-CN" altLang="en-US"/>
              <a:t>；爬坡增高，＜</a:t>
            </a:r>
            <a:r>
              <a:rPr lang="en-US" altLang="zh-CN"/>
              <a:t>=</a:t>
            </a:r>
            <a:r>
              <a:rPr lang="zh-CN" altLang="en-US"/>
              <a:t>不动；与前轮成关系？；四驱状态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采棉机电子仿形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4495165" y="1716405"/>
            <a:ext cx="1326515" cy="225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电子换挡四驱控制器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636645" y="191897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740025" y="1713230"/>
            <a:ext cx="896620" cy="59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行走泵压力传感器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4434205" y="551180"/>
            <a:ext cx="1048385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七寸监控显示仪</a:t>
            </a:r>
            <a:endParaRPr lang="zh-CN" altLang="en-US" sz="1400"/>
          </a:p>
        </p:txBody>
      </p:sp>
      <p:sp>
        <p:nvSpPr>
          <p:cNvPr id="8" name="上下箭头 7"/>
          <p:cNvSpPr/>
          <p:nvPr/>
        </p:nvSpPr>
        <p:spPr>
          <a:xfrm>
            <a:off x="4780280" y="1214120"/>
            <a:ext cx="194945" cy="50292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30625" y="1691005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0-5V</a:t>
            </a:r>
            <a:endParaRPr lang="en-US" altLang="zh-CN" sz="140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3636645" y="2204085"/>
            <a:ext cx="81915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66820" y="1992630"/>
            <a:ext cx="7562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5V</a:t>
            </a:r>
            <a:r>
              <a:rPr lang="zh-CN" altLang="en-US" sz="1400"/>
              <a:t>供电</a:t>
            </a:r>
            <a:endParaRPr lang="zh-CN" altLang="en-US" sz="14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607435" y="268160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07435" y="2432685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15" name="矩形 14"/>
          <p:cNvSpPr/>
          <p:nvPr/>
        </p:nvSpPr>
        <p:spPr>
          <a:xfrm>
            <a:off x="2730500" y="2499360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高速档</a:t>
            </a:r>
            <a:endParaRPr lang="zh-CN" altLang="en-US" sz="1400"/>
          </a:p>
        </p:txBody>
      </p:sp>
      <p:sp>
        <p:nvSpPr>
          <p:cNvPr id="16" name="矩形 15"/>
          <p:cNvSpPr/>
          <p:nvPr/>
        </p:nvSpPr>
        <p:spPr>
          <a:xfrm>
            <a:off x="2740025" y="3016885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低速档</a:t>
            </a:r>
            <a:endParaRPr lang="zh-CN" altLang="en-US" sz="140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629025" y="322707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629025" y="2978150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6563995" y="1953895"/>
            <a:ext cx="101981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后轮行驶比例阀</a:t>
            </a:r>
            <a:endParaRPr lang="zh-CN" altLang="en-US" sz="1400"/>
          </a:p>
        </p:txBody>
      </p:sp>
      <p:sp>
        <p:nvSpPr>
          <p:cNvPr id="23" name="文本框 22"/>
          <p:cNvSpPr txBox="1"/>
          <p:nvPr/>
        </p:nvSpPr>
        <p:spPr>
          <a:xfrm>
            <a:off x="4289425" y="1278890"/>
            <a:ext cx="5581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CAN</a:t>
            </a:r>
            <a:endParaRPr lang="en-US" altLang="zh-CN" sz="140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715635" y="214630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39460" y="1918970"/>
            <a:ext cx="61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PWM</a:t>
            </a:r>
            <a:endParaRPr lang="en-US" sz="1400"/>
          </a:p>
          <a:p>
            <a:r>
              <a:rPr lang="zh-CN" altLang="en-US" sz="1400"/>
              <a:t>负控</a:t>
            </a:r>
            <a:endParaRPr lang="zh-CN" altLang="en-US" sz="140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5732145" y="908050"/>
            <a:ext cx="6985" cy="7943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2145" y="106553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输入电源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24V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2745" y="15748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u="sng"/>
              <a:t>电子换档四驱控制器</a:t>
            </a:r>
            <a:endParaRPr lang="zh-CN" altLang="en-US" sz="2800" b="1" u="sng"/>
          </a:p>
        </p:txBody>
      </p:sp>
      <p:sp>
        <p:nvSpPr>
          <p:cNvPr id="30" name="文本框 29"/>
          <p:cNvSpPr txBox="1"/>
          <p:nvPr/>
        </p:nvSpPr>
        <p:spPr>
          <a:xfrm>
            <a:off x="1205865" y="4453255"/>
            <a:ext cx="56946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功能</a:t>
            </a:r>
            <a:r>
              <a:rPr lang="en-US" altLang="zh-CN"/>
              <a:t>:</a:t>
            </a:r>
            <a:endParaRPr lang="en-US" altLang="zh-CN"/>
          </a:p>
          <a:p>
            <a:pPr algn="l"/>
            <a:r>
              <a:rPr lang="en-US" altLang="zh-CN"/>
              <a:t>1</a:t>
            </a:r>
            <a:r>
              <a:rPr lang="zh-CN" altLang="en-US"/>
              <a:t>、采集高速、低速、空档</a:t>
            </a:r>
            <a:r>
              <a:rPr lang="en-US" altLang="zh-CN"/>
              <a:t>3</a:t>
            </a:r>
            <a:r>
              <a:rPr lang="zh-CN" altLang="en-US"/>
              <a:t>个信号，发送到监控显示仪</a:t>
            </a:r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、后轮驱动控制：四驱控制压力</a:t>
            </a:r>
            <a:r>
              <a:rPr lang="en-US" altLang="zh-CN"/>
              <a:t>Pset</a:t>
            </a:r>
            <a:r>
              <a:rPr lang="zh-CN" altLang="en-US"/>
              <a:t>，实时压力</a:t>
            </a:r>
            <a:r>
              <a:rPr lang="en-US" altLang="zh-CN"/>
              <a:t>Preal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Pr&lt;=Ps </a:t>
            </a:r>
            <a:r>
              <a:rPr lang="zh-CN" altLang="en-US">
                <a:sym typeface="+mn-ea"/>
              </a:rPr>
              <a:t>且</a:t>
            </a:r>
            <a:r>
              <a:rPr lang="en-US" altLang="zh-CN">
                <a:sym typeface="+mn-ea"/>
              </a:rPr>
              <a:t> PWM&lt;200</a:t>
            </a:r>
            <a:r>
              <a:rPr lang="zh-CN" altLang="en-US">
                <a:sym typeface="+mn-ea"/>
              </a:rPr>
              <a:t>，则</a:t>
            </a:r>
            <a:r>
              <a:rPr lang="en-US" altLang="zh-CN">
                <a:sym typeface="+mn-ea"/>
              </a:rPr>
              <a:t>4WD=0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PWM=0</a:t>
            </a:r>
            <a:r>
              <a:rPr lang="zh-CN" altLang="en-US">
                <a:sym typeface="+mn-ea"/>
              </a:rPr>
              <a:t>，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否则，</a:t>
            </a:r>
            <a:r>
              <a:rPr lang="en-US" altLang="zh-CN">
                <a:sym typeface="+mn-ea"/>
              </a:rPr>
              <a:t>4WD=1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PWM+=K*(Preal-</a:t>
            </a:r>
            <a:r>
              <a:rPr lang="en-US" altLang="zh-CN">
                <a:sym typeface="+mn-ea"/>
              </a:rPr>
              <a:t>Pset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40025" y="3586480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空档</a:t>
            </a:r>
            <a:endParaRPr lang="zh-CN" altLang="en-US" sz="140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3629025" y="379666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629025" y="3547745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36" name="矩形 35"/>
          <p:cNvSpPr/>
          <p:nvPr/>
        </p:nvSpPr>
        <p:spPr>
          <a:xfrm>
            <a:off x="9251950" y="1783715"/>
            <a:ext cx="1047115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数据</a:t>
            </a:r>
            <a:r>
              <a:rPr lang="zh-CN" altLang="en-US" sz="1400"/>
              <a:t>采集</a:t>
            </a:r>
            <a:endParaRPr lang="zh-CN" altLang="en-US" sz="1400"/>
          </a:p>
        </p:txBody>
      </p:sp>
      <p:sp>
        <p:nvSpPr>
          <p:cNvPr id="37" name="矩形 36"/>
          <p:cNvSpPr/>
          <p:nvPr/>
        </p:nvSpPr>
        <p:spPr>
          <a:xfrm>
            <a:off x="9245600" y="2553335"/>
            <a:ext cx="104648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控制逻辑</a:t>
            </a:r>
            <a:endParaRPr lang="zh-CN" altLang="en-US" sz="1400"/>
          </a:p>
        </p:txBody>
      </p:sp>
      <p:sp>
        <p:nvSpPr>
          <p:cNvPr id="38" name="矩形 37"/>
          <p:cNvSpPr/>
          <p:nvPr/>
        </p:nvSpPr>
        <p:spPr>
          <a:xfrm>
            <a:off x="9244965" y="3369310"/>
            <a:ext cx="1047115" cy="5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</a:t>
            </a:r>
            <a:r>
              <a:rPr lang="zh-CN" altLang="en-US" sz="1400"/>
              <a:t>输出</a:t>
            </a:r>
            <a:endParaRPr lang="zh-CN" altLang="en-US" sz="1400"/>
          </a:p>
        </p:txBody>
      </p:sp>
      <p:sp>
        <p:nvSpPr>
          <p:cNvPr id="39" name="矩形 38"/>
          <p:cNvSpPr/>
          <p:nvPr/>
        </p:nvSpPr>
        <p:spPr>
          <a:xfrm>
            <a:off x="9262110" y="4185285"/>
            <a:ext cx="1036955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参数配置</a:t>
            </a:r>
            <a:endParaRPr lang="zh-CN" altLang="en-US" sz="1400"/>
          </a:p>
        </p:txBody>
      </p:sp>
      <p:sp>
        <p:nvSpPr>
          <p:cNvPr id="40" name="矩形 39"/>
          <p:cNvSpPr/>
          <p:nvPr/>
        </p:nvSpPr>
        <p:spPr>
          <a:xfrm>
            <a:off x="9251315" y="780415"/>
            <a:ext cx="1056640" cy="499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初始化</a:t>
            </a:r>
            <a:endParaRPr lang="zh-CN" altLang="en-US" sz="1400"/>
          </a:p>
        </p:txBody>
      </p:sp>
      <p:sp>
        <p:nvSpPr>
          <p:cNvPr id="41" name="矩形 40"/>
          <p:cNvSpPr/>
          <p:nvPr/>
        </p:nvSpPr>
        <p:spPr>
          <a:xfrm>
            <a:off x="10885805" y="1784350"/>
            <a:ext cx="1036955" cy="51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接收中断</a:t>
            </a:r>
            <a:endParaRPr lang="zh-CN" altLang="en-US" sz="1400"/>
          </a:p>
        </p:txBody>
      </p:sp>
      <p:sp>
        <p:nvSpPr>
          <p:cNvPr id="42" name="流程图: 准备 41"/>
          <p:cNvSpPr/>
          <p:nvPr/>
        </p:nvSpPr>
        <p:spPr>
          <a:xfrm>
            <a:off x="9211310" y="289560"/>
            <a:ext cx="1185545" cy="220345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开始</a:t>
            </a:r>
            <a:endParaRPr lang="zh-CN" altLang="en-US" sz="1400"/>
          </a:p>
        </p:txBody>
      </p:sp>
      <p:cxnSp>
        <p:nvCxnSpPr>
          <p:cNvPr id="43" name="直接箭头连接符 42"/>
          <p:cNvCxnSpPr>
            <a:stCxn id="42" idx="2"/>
            <a:endCxn id="40" idx="0"/>
          </p:cNvCxnSpPr>
          <p:nvPr/>
        </p:nvCxnSpPr>
        <p:spPr>
          <a:xfrm flipH="1">
            <a:off x="9779635" y="509905"/>
            <a:ext cx="24765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40" idx="2"/>
            <a:endCxn id="36" idx="0"/>
          </p:cNvCxnSpPr>
          <p:nvPr/>
        </p:nvCxnSpPr>
        <p:spPr>
          <a:xfrm rot="5400000">
            <a:off x="9525635" y="1529715"/>
            <a:ext cx="504190" cy="38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40" idx="2"/>
            <a:endCxn id="41" idx="0"/>
          </p:cNvCxnSpPr>
          <p:nvPr/>
        </p:nvCxnSpPr>
        <p:spPr>
          <a:xfrm rot="5400000" flipV="1">
            <a:off x="10339705" y="718820"/>
            <a:ext cx="504825" cy="162496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6" idx="2"/>
            <a:endCxn id="37" idx="0"/>
          </p:cNvCxnSpPr>
          <p:nvPr/>
        </p:nvCxnSpPr>
        <p:spPr>
          <a:xfrm flipH="1">
            <a:off x="9768840" y="2299335"/>
            <a:ext cx="6985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7" idx="2"/>
            <a:endCxn id="38" idx="0"/>
          </p:cNvCxnSpPr>
          <p:nvPr/>
        </p:nvCxnSpPr>
        <p:spPr>
          <a:xfrm>
            <a:off x="9768840" y="3115310"/>
            <a:ext cx="0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52" idx="1"/>
            <a:endCxn id="36" idx="1"/>
          </p:cNvCxnSpPr>
          <p:nvPr/>
        </p:nvCxnSpPr>
        <p:spPr>
          <a:xfrm rot="10800000" flipH="1">
            <a:off x="9199245" y="2041525"/>
            <a:ext cx="52705" cy="3885565"/>
          </a:xfrm>
          <a:prstGeom prst="bentConnector3">
            <a:avLst>
              <a:gd name="adj1" fmla="val -45180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8" idx="2"/>
            <a:endCxn id="39" idx="0"/>
          </p:cNvCxnSpPr>
          <p:nvPr/>
        </p:nvCxnSpPr>
        <p:spPr>
          <a:xfrm>
            <a:off x="9768840" y="3928745"/>
            <a:ext cx="12065" cy="256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252585" y="4946015"/>
            <a:ext cx="1036955" cy="412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发送</a:t>
            </a:r>
            <a:endParaRPr lang="zh-CN" altLang="en-US" sz="1400"/>
          </a:p>
        </p:txBody>
      </p:sp>
      <p:cxnSp>
        <p:nvCxnSpPr>
          <p:cNvPr id="51" name="直接箭头连接符 50"/>
          <p:cNvCxnSpPr>
            <a:stCxn id="39" idx="2"/>
            <a:endCxn id="50" idx="0"/>
          </p:cNvCxnSpPr>
          <p:nvPr/>
        </p:nvCxnSpPr>
        <p:spPr>
          <a:xfrm flipH="1">
            <a:off x="9771380" y="4725670"/>
            <a:ext cx="9525" cy="220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9199245" y="5578475"/>
            <a:ext cx="1185545" cy="696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看门狗</a:t>
            </a:r>
            <a:endParaRPr lang="zh-CN" sz="1400"/>
          </a:p>
          <a:p>
            <a:pPr algn="ctr"/>
            <a:r>
              <a:rPr lang="zh-CN" sz="1400"/>
              <a:t>指示灯</a:t>
            </a:r>
            <a:endParaRPr lang="zh-CN" sz="1400"/>
          </a:p>
          <a:p>
            <a:pPr algn="ctr"/>
            <a:r>
              <a:rPr lang="zh-CN" sz="1400"/>
              <a:t>延时</a:t>
            </a:r>
            <a:r>
              <a:rPr lang="en-US" altLang="zh-CN" sz="1400"/>
              <a:t>100ms</a:t>
            </a:r>
            <a:endParaRPr lang="en-US" altLang="zh-CN" sz="1400"/>
          </a:p>
        </p:txBody>
      </p:sp>
      <p:cxnSp>
        <p:nvCxnSpPr>
          <p:cNvPr id="53" name="直接箭头连接符 52"/>
          <p:cNvCxnSpPr>
            <a:stCxn id="50" idx="2"/>
            <a:endCxn id="52" idx="0"/>
          </p:cNvCxnSpPr>
          <p:nvPr/>
        </p:nvCxnSpPr>
        <p:spPr>
          <a:xfrm>
            <a:off x="9771380" y="5358130"/>
            <a:ext cx="20955" cy="220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739775" y="3843655"/>
            <a:ext cx="1155065" cy="7404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4080" y="3901440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高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速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6520" y="3963035"/>
            <a:ext cx="153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华光黑变_CNKI" panose="02000500000000000000" charset="-122"/>
                <a:ea typeface="华光黑变_CNKI" panose="02000500000000000000" charset="-122"/>
              </a:rPr>
              <a:t>H</a:t>
            </a:r>
            <a:endParaRPr lang="en-US" altLang="zh-CN" sz="3200" b="1">
              <a:latin typeface="华光黑变_CNKI" panose="02000500000000000000" charset="-122"/>
              <a:ea typeface="华光黑变_CNKI" panose="020005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58060" y="3852545"/>
            <a:ext cx="1155065" cy="7404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12365" y="3910330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低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速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84805" y="3971925"/>
            <a:ext cx="153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光黑变_CNKI" panose="02000500000000000000" charset="-122"/>
                <a:ea typeface="华光黑变_CNKI" panose="02000500000000000000" charset="-122"/>
              </a:rPr>
              <a:t>L</a:t>
            </a:r>
            <a:endParaRPr lang="en-US" altLang="zh-CN" sz="3200">
              <a:latin typeface="华光黑变_CNKI" panose="02000500000000000000" charset="-122"/>
              <a:ea typeface="华光黑变_CNKI" panose="020005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78250" y="3852545"/>
            <a:ext cx="1155065" cy="7404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932555" y="3910330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空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档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04995" y="3971925"/>
            <a:ext cx="38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光黑变_CNKI" panose="02000500000000000000" charset="-122"/>
                <a:ea typeface="华光黑变_CNKI" panose="02000500000000000000" charset="-122"/>
              </a:rPr>
              <a:t>N</a:t>
            </a:r>
            <a:endParaRPr lang="en-US" altLang="zh-CN" sz="3200">
              <a:latin typeface="华光黑变_CNKI" panose="02000500000000000000" charset="-122"/>
              <a:ea typeface="华光黑变_CNKI" panose="020005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1920" y="3862705"/>
            <a:ext cx="1155065" cy="740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56225" y="3920490"/>
            <a:ext cx="4121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空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</a:rPr>
              <a:t>档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665" y="3982085"/>
            <a:ext cx="38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光黑变_CNKI" panose="02000500000000000000" charset="-122"/>
                <a:ea typeface="华光黑变_CNKI" panose="02000500000000000000" charset="-122"/>
              </a:rPr>
              <a:t>N</a:t>
            </a:r>
            <a:endParaRPr lang="en-US" altLang="zh-CN" sz="3200">
              <a:latin typeface="华光黑变_CNKI" panose="02000500000000000000" charset="-122"/>
              <a:ea typeface="华光黑变_CNKI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4635" y="5081905"/>
            <a:ext cx="59296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空档位置，设置</a:t>
            </a:r>
            <a:r>
              <a:rPr lang="en-US" altLang="zh-CN"/>
              <a:t>4</a:t>
            </a:r>
            <a:r>
              <a:rPr lang="zh-CN" altLang="en-US"/>
              <a:t>个状态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大水图标移到</a:t>
            </a:r>
            <a:r>
              <a:rPr lang="en-US" altLang="zh-CN"/>
              <a:t>“</a:t>
            </a:r>
            <a:r>
              <a:rPr lang="zh-CN" altLang="en-US"/>
              <a:t>锁定</a:t>
            </a:r>
            <a:r>
              <a:rPr lang="en-US" altLang="zh-CN"/>
              <a:t>”</a:t>
            </a:r>
            <a:r>
              <a:rPr lang="zh-CN" altLang="en-US"/>
              <a:t>上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当四驱起作用时，在行走速度图标下方增加</a:t>
            </a:r>
            <a:r>
              <a:rPr lang="en-US" altLang="zh-CN"/>
              <a:t>“4WD”</a:t>
            </a:r>
            <a:r>
              <a:rPr lang="zh-CN" altLang="en-US"/>
              <a:t>字样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60020" y="222885"/>
            <a:ext cx="4936490" cy="2688590"/>
            <a:chOff x="252" y="351"/>
            <a:chExt cx="7774" cy="42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2" y="351"/>
              <a:ext cx="7774" cy="423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737" y="3448"/>
              <a:ext cx="764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solidFill>
                    <a:srgbClr val="C00000"/>
                  </a:solidFill>
                  <a:latin typeface="华文中宋" panose="02010600040101010101" charset="-122"/>
                  <a:ea typeface="华文中宋" panose="02010600040101010101" charset="-122"/>
                </a:rPr>
                <a:t>4WD</a:t>
              </a:r>
              <a:endParaRPr lang="en-US" altLang="zh-CN" sz="100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73570" y="151765"/>
            <a:ext cx="4756150" cy="2672715"/>
            <a:chOff x="10982" y="239"/>
            <a:chExt cx="7490" cy="420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2" y="239"/>
              <a:ext cx="7490" cy="420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1005" y="1150"/>
              <a:ext cx="4095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四驱控制压力</a:t>
              </a:r>
              <a:r>
                <a:rPr lang="en-US" alt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     12.3      MPa</a:t>
              </a:r>
              <a:endParaRPr lang="zh-CN" altLang="en-US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  <a:cs typeface="方正姚体" panose="02010601030101010101" charset="-122"/>
                  <a:sym typeface="+mn-ea"/>
                </a:rPr>
                <a:t>四驱比例系数</a:t>
              </a:r>
              <a:endParaRPr lang="zh-CN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备用参数</a:t>
              </a:r>
              <a:r>
                <a:rPr lang="en-US" alt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1</a:t>
              </a:r>
              <a:endParaRPr lang="en-US" altLang="zh-CN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备用参数</a:t>
              </a:r>
              <a:r>
                <a:rPr lang="en-US" alt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2</a:t>
              </a:r>
              <a:endParaRPr lang="en-US" altLang="zh-CN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备用参数</a:t>
              </a:r>
              <a:r>
                <a:rPr lang="en-US" alt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3</a:t>
              </a:r>
              <a:endParaRPr lang="en-US" altLang="zh-CN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备用参数</a:t>
              </a:r>
              <a:r>
                <a:rPr lang="en-US" altLang="zh-CN" sz="1400">
                  <a:solidFill>
                    <a:srgbClr val="0000FF"/>
                  </a:solidFill>
                  <a:latin typeface="方正姚体" panose="02010601030101010101" charset="-122"/>
                  <a:ea typeface="方正姚体" panose="02010601030101010101" charset="-122"/>
                </a:rPr>
                <a:t>4</a:t>
              </a:r>
              <a:endParaRPr lang="en-US" altLang="zh-CN" sz="1400">
                <a:solidFill>
                  <a:srgbClr val="0000FF"/>
                </a:solidFill>
                <a:latin typeface="方正姚体" panose="02010601030101010101" charset="-122"/>
                <a:ea typeface="方正姚体" panose="02010601030101010101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442200" y="303085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增加下一页参数：包括如下参数</a:t>
            </a:r>
            <a:endParaRPr lang="zh-CN" altLang="en-US"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115810" y="3388995"/>
            <a:ext cx="4756150" cy="2741406"/>
            <a:chOff x="11206" y="5353"/>
            <a:chExt cx="7490" cy="420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6" y="5353"/>
              <a:ext cx="7490" cy="420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1342" y="5418"/>
              <a:ext cx="3465" cy="41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仿形离地高度</a:t>
              </a:r>
              <a:r>
                <a:rPr lang="en-US" altLang="zh-CN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   150 mm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灵敏度</a:t>
              </a:r>
              <a:r>
                <a:rPr lang="en-US" altLang="zh-CN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1-100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快速性</a:t>
              </a:r>
              <a:r>
                <a:rPr lang="en-US" altLang="zh-CN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1-100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左</a:t>
              </a:r>
              <a:r>
                <a:rPr lang="zh-CN" altLang="en-US" sz="1400">
                  <a:sym typeface="+mn-ea"/>
                </a:rPr>
                <a:t>传感</a:t>
              </a: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最低位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左</a:t>
              </a:r>
              <a:r>
                <a:rPr lang="zh-CN" altLang="en-US" sz="1400">
                  <a:sym typeface="+mn-ea"/>
                </a:rPr>
                <a:t>传感</a:t>
              </a: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最高位</a:t>
              </a:r>
              <a:endParaRPr lang="en-US" altLang="zh-CN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右</a:t>
              </a:r>
              <a:r>
                <a:rPr lang="zh-CN" altLang="en-US" sz="1400">
                  <a:sym typeface="+mn-ea"/>
                </a:rPr>
                <a:t>传感</a:t>
              </a: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最低位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右</a:t>
              </a:r>
              <a:r>
                <a:rPr lang="zh-CN" altLang="en-US" sz="1400">
                  <a:sym typeface="+mn-ea"/>
                </a:rPr>
                <a:t>传感</a:t>
              </a: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最高位</a:t>
              </a:r>
              <a:endParaRPr lang="zh-CN" altLang="en-US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左</a:t>
              </a:r>
              <a:r>
                <a:rPr lang="en-US" altLang="zh-CN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 XXXX     </a:t>
              </a:r>
              <a:r>
                <a:rPr lang="zh-CN" altLang="en-US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右</a:t>
              </a:r>
              <a:r>
                <a:rPr lang="en-US" altLang="zh-CN" sz="1400">
                  <a:solidFill>
                    <a:srgbClr val="0000FF"/>
                  </a:solidFill>
                  <a:latin typeface="华光仿宋_CNKI" panose="02000500000000000000" charset="-122"/>
                  <a:ea typeface="华光仿宋_CNKI" panose="02000500000000000000" charset="-122"/>
                  <a:cs typeface="华光仿宋_CNKI" panose="02000500000000000000" charset="-122"/>
                  <a:sym typeface="+mn-ea"/>
                </a:rPr>
                <a:t>XXXX</a:t>
              </a:r>
              <a:endParaRPr lang="en-US" altLang="zh-CN" sz="1400">
                <a:solidFill>
                  <a:srgbClr val="0000FF"/>
                </a:solidFill>
                <a:latin typeface="华光仿宋_CNKI" panose="02000500000000000000" charset="-122"/>
                <a:ea typeface="华光仿宋_CNKI" panose="02000500000000000000" charset="-122"/>
                <a:cs typeface="华光仿宋_CNKI" panose="02000500000000000000" charset="-122"/>
                <a:sym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807" y="8411"/>
              <a:ext cx="1636" cy="977"/>
            </a:xfrm>
            <a:prstGeom prst="rect">
              <a:avLst/>
            </a:prstGeom>
            <a:solidFill>
              <a:srgbClr val="F0F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54635" y="2326640"/>
            <a:ext cx="19735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12.3MPa                 PWM123</a:t>
            </a:r>
            <a:endParaRPr lang="en-US" altLang="zh-CN" sz="100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53160" y="3056890"/>
            <a:ext cx="15062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后驱</a:t>
            </a:r>
            <a:r>
              <a:rPr lang="en-US" altLang="zh-CN" sz="1400"/>
              <a:t>PWM</a:t>
            </a:r>
            <a:r>
              <a:rPr lang="zh-CN" altLang="en-US" sz="1400"/>
              <a:t>占空比</a:t>
            </a:r>
            <a:endParaRPr lang="zh-CN" altLang="en-US" sz="1400"/>
          </a:p>
        </p:txBody>
      </p:sp>
      <p:sp>
        <p:nvSpPr>
          <p:cNvPr id="31" name="文本框 30"/>
          <p:cNvSpPr txBox="1"/>
          <p:nvPr/>
        </p:nvSpPr>
        <p:spPr>
          <a:xfrm>
            <a:off x="160020" y="3082290"/>
            <a:ext cx="993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行走泵压力</a:t>
            </a:r>
            <a:endParaRPr lang="zh-CN" altLang="en-US" sz="140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419100" y="2592705"/>
            <a:ext cx="49530" cy="540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2011045" y="2572385"/>
            <a:ext cx="129540" cy="530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680325" y="6380480"/>
            <a:ext cx="993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动态显示</a:t>
            </a:r>
            <a:endParaRPr lang="zh-CN" altLang="en-US" sz="1400"/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7737475" y="5996305"/>
            <a:ext cx="230505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8388350" y="6016625"/>
            <a:ext cx="149860" cy="300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1482070" y="2061845"/>
            <a:ext cx="560070" cy="290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&gt;&gt;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H="1" flipV="1">
            <a:off x="2694940" y="2434590"/>
            <a:ext cx="624840" cy="702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98470" y="3103245"/>
            <a:ext cx="1427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四驱有效时显示</a:t>
            </a:r>
            <a:endParaRPr lang="zh-CN" altLang="en-US" sz="1400"/>
          </a:p>
          <a:p>
            <a:r>
              <a:rPr lang="zh-CN" altLang="en-US" sz="1400"/>
              <a:t>否则不显示</a:t>
            </a:r>
            <a:endParaRPr lang="zh-CN" altLang="en-US" sz="1400"/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3839845" y="1257935"/>
            <a:ext cx="2978785" cy="936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64510" y="4710430"/>
            <a:ext cx="3851910" cy="184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97485"/>
            <a:ext cx="8844915" cy="4328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采头电子仿形工作原理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313815"/>
            <a:ext cx="10968990" cy="2710180"/>
          </a:xfrm>
        </p:spPr>
        <p:txBody>
          <a:bodyPr/>
          <a:p>
            <a:r>
              <a:rPr lang="zh-CN" altLang="en-US" sz="1400"/>
              <a:t>采头电子仿形与传统液压阀仿形相比，地面仿形靴与采头仿形角度传感器连接，将地面高低信息传递给仿形控制器。仿形控制器根据地面形状，通过控制采头升降比例阀，实时调整采头高度，使其一直与设定好的地面仿形高度一致。可通过显示屏设置的主要参数：</a:t>
            </a:r>
            <a:endParaRPr lang="zh-CN" altLang="en-US" sz="1400"/>
          </a:p>
          <a:p>
            <a:r>
              <a:rPr lang="zh-CN" altLang="en-US" sz="1400"/>
              <a:t>（1）初始高度：根据植株特性设置的采头初始高度。</a:t>
            </a:r>
            <a:endParaRPr lang="zh-CN" altLang="en-US" sz="1400"/>
          </a:p>
          <a:p>
            <a:r>
              <a:rPr lang="zh-CN" altLang="en-US" sz="1400"/>
              <a:t>（2）灵敏度：对地面特性的敏感程度。</a:t>
            </a:r>
            <a:endParaRPr lang="zh-CN" altLang="en-US" sz="1400"/>
          </a:p>
          <a:p>
            <a:r>
              <a:rPr lang="zh-CN" altLang="en-US" sz="1400"/>
              <a:t>（3）快速性：采棉头高度变化随地面高度变化的响应速度。</a:t>
            </a:r>
            <a:endParaRPr lang="zh-CN" altLang="en-US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380" y="4111625"/>
            <a:ext cx="6364605" cy="25698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8700135" y="4526280"/>
            <a:ext cx="1326515" cy="225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仿形控制器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7841615" y="472884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944995" y="4523105"/>
            <a:ext cx="896620" cy="59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角度传感器（左</a:t>
            </a:r>
            <a:r>
              <a:rPr lang="en-US" altLang="zh-CN" sz="1400"/>
              <a:t>+</a:t>
            </a:r>
            <a:r>
              <a:rPr lang="zh-CN" altLang="en-US" sz="1400"/>
              <a:t>右）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8639175" y="3361055"/>
            <a:ext cx="1048385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七寸监控显示仪</a:t>
            </a:r>
            <a:endParaRPr lang="zh-CN" altLang="en-US" sz="1400"/>
          </a:p>
        </p:txBody>
      </p:sp>
      <p:sp>
        <p:nvSpPr>
          <p:cNvPr id="8" name="上下箭头 7"/>
          <p:cNvSpPr/>
          <p:nvPr/>
        </p:nvSpPr>
        <p:spPr>
          <a:xfrm>
            <a:off x="8904605" y="4023995"/>
            <a:ext cx="194945" cy="50292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26525" y="409067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参数设置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7935595" y="4500880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0-5V</a:t>
            </a:r>
            <a:endParaRPr lang="en-US" altLang="zh-CN" sz="140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7841615" y="5013960"/>
            <a:ext cx="81915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971790" y="4802505"/>
            <a:ext cx="7562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5V</a:t>
            </a:r>
            <a:r>
              <a:rPr lang="zh-CN" altLang="en-US" sz="1400"/>
              <a:t>供电</a:t>
            </a:r>
            <a:endParaRPr lang="zh-CN" altLang="en-US" sz="14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7812405" y="549148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812405" y="5242560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15" name="矩形 14"/>
          <p:cNvSpPr/>
          <p:nvPr/>
        </p:nvSpPr>
        <p:spPr>
          <a:xfrm>
            <a:off x="6935470" y="5309235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仿形开关</a:t>
            </a:r>
            <a:endParaRPr lang="zh-CN" altLang="en-US" sz="1400"/>
          </a:p>
        </p:txBody>
      </p:sp>
      <p:sp>
        <p:nvSpPr>
          <p:cNvPr id="16" name="矩形 15"/>
          <p:cNvSpPr/>
          <p:nvPr/>
        </p:nvSpPr>
        <p:spPr>
          <a:xfrm>
            <a:off x="6944995" y="5815965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手动升采头按钮</a:t>
            </a:r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6944995" y="6311265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手动降采头按钮</a:t>
            </a:r>
            <a:endParaRPr lang="zh-CN" altLang="en-US" sz="120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7833995" y="602615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833995" y="5777230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7833995" y="643064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833995" y="6181725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10768965" y="4763770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采头上升比例阀</a:t>
            </a:r>
            <a:endParaRPr lang="zh-CN" altLang="en-US" sz="1200"/>
          </a:p>
        </p:txBody>
      </p:sp>
      <p:sp>
        <p:nvSpPr>
          <p:cNvPr id="23" name="文本框 22"/>
          <p:cNvSpPr txBox="1"/>
          <p:nvPr/>
        </p:nvSpPr>
        <p:spPr>
          <a:xfrm>
            <a:off x="8425180" y="4121785"/>
            <a:ext cx="5581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CAN</a:t>
            </a:r>
            <a:endParaRPr lang="en-US" altLang="zh-CN" sz="1400"/>
          </a:p>
        </p:txBody>
      </p:sp>
      <p:sp>
        <p:nvSpPr>
          <p:cNvPr id="24" name="矩形 23"/>
          <p:cNvSpPr/>
          <p:nvPr/>
        </p:nvSpPr>
        <p:spPr>
          <a:xfrm>
            <a:off x="10768965" y="5430520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采头仿形比例阀</a:t>
            </a:r>
            <a:endParaRPr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10768965" y="6097270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采头下降电磁阀</a:t>
            </a:r>
            <a:endParaRPr lang="zh-CN" altLang="en-US" sz="120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9920605" y="495617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044430" y="4728845"/>
            <a:ext cx="61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PWM</a:t>
            </a:r>
            <a:endParaRPr lang="en-US" sz="1400"/>
          </a:p>
          <a:p>
            <a:r>
              <a:rPr lang="zh-CN" altLang="en-US" sz="1400"/>
              <a:t>负控</a:t>
            </a:r>
            <a:endParaRPr lang="zh-CN" altLang="en-US" sz="140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920605" y="565912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044430" y="5431790"/>
            <a:ext cx="61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PWM</a:t>
            </a:r>
            <a:endParaRPr lang="en-US" sz="1400"/>
          </a:p>
          <a:p>
            <a:r>
              <a:rPr lang="zh-CN" altLang="en-US" sz="1400"/>
              <a:t>负控</a:t>
            </a:r>
            <a:endParaRPr lang="zh-CN" altLang="en-US" sz="140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9985375" y="631190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109200" y="608457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开关</a:t>
            </a:r>
            <a:endParaRPr lang="zh-CN" altLang="en-US" sz="1400"/>
          </a:p>
          <a:p>
            <a:r>
              <a:rPr lang="zh-CN" altLang="en-US" sz="1400"/>
              <a:t>正控</a:t>
            </a:r>
            <a:endParaRPr lang="zh-CN" altLang="en-US" sz="140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9937115" y="3717925"/>
            <a:ext cx="6985" cy="7943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937115" y="387540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输入电源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24V</a:t>
            </a:r>
            <a:endParaRPr lang="en-US" altLang="zh-CN" sz="1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角度传感器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6" b="21681"/>
          <a:stretch>
            <a:fillRect/>
          </a:stretch>
        </p:blipFill>
        <p:spPr>
          <a:xfrm>
            <a:off x="608013" y="1941513"/>
            <a:ext cx="3227705" cy="35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5310" y="1854200"/>
            <a:ext cx="7589520" cy="38849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504690" y="584581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仿形角度传感器供电5V，输出信号：0.5-4.5V，角度范围：0-120度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2175" y="828675"/>
            <a:ext cx="4006215" cy="4201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828675"/>
            <a:ext cx="4647565" cy="3848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8250" y="5213350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以左右角度传感器的较小者作为离地高度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09850" y="5949950"/>
            <a:ext cx="7052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最高位离地高度：</a:t>
            </a:r>
            <a:r>
              <a:rPr lang="en-US" altLang="zh-CN"/>
              <a:t>140mm        </a:t>
            </a:r>
            <a:r>
              <a:rPr lang="zh-CN" altLang="en-US"/>
              <a:t>角度编码</a:t>
            </a:r>
            <a:r>
              <a:rPr lang="en-US" altLang="zh-CN"/>
              <a:t>a    </a:t>
            </a:r>
            <a:endParaRPr lang="en-US" altLang="zh-CN"/>
          </a:p>
          <a:p>
            <a:r>
              <a:rPr lang="zh-CN" altLang="en-US"/>
              <a:t>最低位离地高度：</a:t>
            </a:r>
            <a:r>
              <a:rPr lang="en-US" altLang="zh-CN"/>
              <a:t>50mm          </a:t>
            </a:r>
            <a:r>
              <a:rPr lang="zh-CN" altLang="en-US"/>
              <a:t>角度编码</a:t>
            </a:r>
            <a:r>
              <a:rPr lang="en-US" altLang="zh-CN"/>
              <a:t>b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755" y="196285"/>
            <a:ext cx="10969200" cy="705600"/>
          </a:xfrm>
        </p:spPr>
        <p:txBody>
          <a:bodyPr/>
          <a:p>
            <a:r>
              <a:rPr lang="zh-CN" altLang="en-US"/>
              <a:t>硬件框图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43200" y="2586990"/>
            <a:ext cx="4001135" cy="3239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仿形控制器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815465" y="3052445"/>
            <a:ext cx="897255" cy="370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9280" y="2613660"/>
            <a:ext cx="1228725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角度传感器（左）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5059680" y="1410335"/>
            <a:ext cx="1048385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七寸监控显示仪</a:t>
            </a:r>
            <a:endParaRPr lang="zh-CN" altLang="en-US" sz="1400"/>
          </a:p>
        </p:txBody>
      </p:sp>
      <p:sp>
        <p:nvSpPr>
          <p:cNvPr id="8" name="上下箭头 7"/>
          <p:cNvSpPr/>
          <p:nvPr/>
        </p:nvSpPr>
        <p:spPr>
          <a:xfrm>
            <a:off x="5506085" y="2072640"/>
            <a:ext cx="194945" cy="50292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41975" y="213995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参数设置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2186305" y="3159760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0-5V</a:t>
            </a:r>
            <a:endParaRPr lang="en-US" altLang="zh-CN" sz="140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1854200" y="2788285"/>
            <a:ext cx="1222375" cy="13017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42795" y="2613660"/>
            <a:ext cx="7562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5V</a:t>
            </a:r>
            <a:r>
              <a:rPr lang="zh-CN" altLang="en-US" sz="1400"/>
              <a:t>供电</a:t>
            </a:r>
            <a:endParaRPr lang="zh-CN" altLang="en-US" sz="14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873250" y="450786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873250" y="4258945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15" name="矩形 14"/>
          <p:cNvSpPr/>
          <p:nvPr/>
        </p:nvSpPr>
        <p:spPr>
          <a:xfrm>
            <a:off x="996315" y="4325620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仿形开关</a:t>
            </a:r>
            <a:endParaRPr lang="zh-CN" altLang="en-US" sz="1400"/>
          </a:p>
        </p:txBody>
      </p:sp>
      <p:sp>
        <p:nvSpPr>
          <p:cNvPr id="16" name="矩形 15"/>
          <p:cNvSpPr/>
          <p:nvPr/>
        </p:nvSpPr>
        <p:spPr>
          <a:xfrm>
            <a:off x="1005840" y="4832350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手动升采头按钮</a:t>
            </a:r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1005840" y="5327650"/>
            <a:ext cx="906145" cy="37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手动降采头按钮</a:t>
            </a:r>
            <a:endParaRPr lang="zh-CN" altLang="en-US" sz="1200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894840" y="5042535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894840" y="4793615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1894840" y="5447030"/>
            <a:ext cx="848360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94840" y="5198110"/>
            <a:ext cx="8051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GND/</a:t>
            </a:r>
            <a:r>
              <a:rPr lang="zh-CN" altLang="en-US" sz="1400"/>
              <a:t>开</a:t>
            </a:r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7734300" y="3626485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采头上升比例阀</a:t>
            </a:r>
            <a:endParaRPr lang="zh-CN" altLang="en-US" sz="1200"/>
          </a:p>
        </p:txBody>
      </p:sp>
      <p:sp>
        <p:nvSpPr>
          <p:cNvPr id="23" name="文本框 22"/>
          <p:cNvSpPr txBox="1"/>
          <p:nvPr/>
        </p:nvSpPr>
        <p:spPr>
          <a:xfrm>
            <a:off x="5059680" y="2171065"/>
            <a:ext cx="5581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CAN</a:t>
            </a:r>
            <a:endParaRPr lang="en-US" altLang="zh-CN" sz="1400"/>
          </a:p>
        </p:txBody>
      </p:sp>
      <p:sp>
        <p:nvSpPr>
          <p:cNvPr id="24" name="矩形 23"/>
          <p:cNvSpPr/>
          <p:nvPr/>
        </p:nvSpPr>
        <p:spPr>
          <a:xfrm>
            <a:off x="7734300" y="4293235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采头仿形比例阀</a:t>
            </a:r>
            <a:endParaRPr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7734300" y="4959985"/>
            <a:ext cx="87757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采头下降电池阀</a:t>
            </a:r>
            <a:endParaRPr lang="zh-CN" altLang="en-US" sz="120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6688455" y="3818890"/>
            <a:ext cx="1045845" cy="202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009765" y="3591560"/>
            <a:ext cx="61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PWM</a:t>
            </a:r>
            <a:endParaRPr lang="en-US" sz="1400"/>
          </a:p>
          <a:p>
            <a:r>
              <a:rPr lang="zh-CN" altLang="en-US" sz="1400"/>
              <a:t>负控</a:t>
            </a:r>
            <a:endParaRPr lang="zh-CN" altLang="en-US" sz="14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658610" y="4333240"/>
            <a:ext cx="1075690" cy="1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9765" y="4294505"/>
            <a:ext cx="61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PWM</a:t>
            </a:r>
            <a:endParaRPr lang="en-US" sz="1400"/>
          </a:p>
          <a:p>
            <a:r>
              <a:rPr lang="zh-CN" altLang="en-US" sz="1400"/>
              <a:t>负控</a:t>
            </a:r>
            <a:endParaRPr lang="zh-CN" altLang="en-US" sz="1400"/>
          </a:p>
        </p:txBody>
      </p:sp>
      <p:cxnSp>
        <p:nvCxnSpPr>
          <p:cNvPr id="32" name="直接箭头连接符 31"/>
          <p:cNvCxnSpPr>
            <a:stCxn id="45" idx="3"/>
          </p:cNvCxnSpPr>
          <p:nvPr/>
        </p:nvCxnSpPr>
        <p:spPr>
          <a:xfrm>
            <a:off x="6677660" y="5114290"/>
            <a:ext cx="1121410" cy="60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074535" y="494728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开关</a:t>
            </a:r>
            <a:endParaRPr lang="zh-CN" altLang="en-US" sz="1400"/>
          </a:p>
          <a:p>
            <a:r>
              <a:rPr lang="zh-CN" altLang="en-US" sz="1400"/>
              <a:t>正控</a:t>
            </a:r>
            <a:endParaRPr lang="zh-CN" altLang="en-US" sz="1400"/>
          </a:p>
        </p:txBody>
      </p:sp>
      <p:sp>
        <p:nvSpPr>
          <p:cNvPr id="30" name="矩形 29"/>
          <p:cNvSpPr/>
          <p:nvPr/>
        </p:nvSpPr>
        <p:spPr>
          <a:xfrm>
            <a:off x="3076575" y="2620645"/>
            <a:ext cx="896620" cy="594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稳压电路</a:t>
            </a:r>
            <a:endParaRPr lang="zh-CN" altLang="en-US" sz="1400"/>
          </a:p>
        </p:txBody>
      </p:sp>
      <p:sp>
        <p:nvSpPr>
          <p:cNvPr id="31" name="矩形 30"/>
          <p:cNvSpPr/>
          <p:nvPr/>
        </p:nvSpPr>
        <p:spPr>
          <a:xfrm>
            <a:off x="5155565" y="2619375"/>
            <a:ext cx="896620" cy="594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接口电路</a:t>
            </a:r>
            <a:endParaRPr lang="zh-CN" altLang="en-US" sz="1400"/>
          </a:p>
        </p:txBody>
      </p:sp>
      <p:cxnSp>
        <p:nvCxnSpPr>
          <p:cNvPr id="34" name="直接箭头连接符 33"/>
          <p:cNvCxnSpPr>
            <a:endCxn id="30" idx="0"/>
          </p:cNvCxnSpPr>
          <p:nvPr/>
        </p:nvCxnSpPr>
        <p:spPr>
          <a:xfrm flipH="1">
            <a:off x="3524885" y="1826260"/>
            <a:ext cx="6985" cy="794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524885" y="198374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输入电源</a:t>
            </a:r>
            <a:endParaRPr lang="zh-CN" altLang="en-US" sz="1400"/>
          </a:p>
          <a:p>
            <a:r>
              <a:rPr lang="en-US" altLang="zh-CN" sz="1400"/>
              <a:t>24V</a:t>
            </a:r>
            <a:endParaRPr lang="en-US" altLang="zh-CN" sz="1400"/>
          </a:p>
        </p:txBody>
      </p:sp>
      <p:sp>
        <p:nvSpPr>
          <p:cNvPr id="37" name="矩形 36"/>
          <p:cNvSpPr/>
          <p:nvPr/>
        </p:nvSpPr>
        <p:spPr>
          <a:xfrm>
            <a:off x="2743200" y="3389630"/>
            <a:ext cx="896620" cy="594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模拟量接口电路</a:t>
            </a:r>
            <a:endParaRPr lang="zh-CN" altLang="en-US" sz="1400"/>
          </a:p>
        </p:txBody>
      </p:sp>
      <p:sp>
        <p:nvSpPr>
          <p:cNvPr id="38" name="矩形 37"/>
          <p:cNvSpPr/>
          <p:nvPr/>
        </p:nvSpPr>
        <p:spPr>
          <a:xfrm>
            <a:off x="2743200" y="4258945"/>
            <a:ext cx="896620" cy="13417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开关量接口电路</a:t>
            </a:r>
            <a:endParaRPr lang="zh-CN" altLang="en-US" sz="1400"/>
          </a:p>
        </p:txBody>
      </p:sp>
      <p:sp>
        <p:nvSpPr>
          <p:cNvPr id="39" name="矩形 38"/>
          <p:cNvSpPr/>
          <p:nvPr/>
        </p:nvSpPr>
        <p:spPr>
          <a:xfrm>
            <a:off x="4141470" y="3844290"/>
            <a:ext cx="1137920" cy="10966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MCU</a:t>
            </a:r>
            <a:endParaRPr lang="en-US" altLang="zh-CN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639820" y="3687445"/>
            <a:ext cx="477520" cy="4349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3685540" y="4563745"/>
            <a:ext cx="452120" cy="17081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3683000" y="4770120"/>
            <a:ext cx="452120" cy="17081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3683000" y="4960620"/>
            <a:ext cx="452120" cy="17081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781040" y="3909060"/>
            <a:ext cx="896620" cy="594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比例阀驱动电路</a:t>
            </a:r>
            <a:endParaRPr lang="zh-CN" altLang="en-US" sz="1400"/>
          </a:p>
        </p:txBody>
      </p:sp>
      <p:sp>
        <p:nvSpPr>
          <p:cNvPr id="45" name="矩形 44"/>
          <p:cNvSpPr/>
          <p:nvPr/>
        </p:nvSpPr>
        <p:spPr>
          <a:xfrm>
            <a:off x="5781040" y="4816475"/>
            <a:ext cx="896620" cy="59499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开关量控制电路</a:t>
            </a:r>
            <a:endParaRPr lang="zh-CN" altLang="en-US" sz="140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5279390" y="3984625"/>
            <a:ext cx="501650" cy="1206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45" idx="1"/>
          </p:cNvCxnSpPr>
          <p:nvPr/>
        </p:nvCxnSpPr>
        <p:spPr>
          <a:xfrm>
            <a:off x="5279390" y="4722495"/>
            <a:ext cx="501650" cy="39179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5279390" y="4282440"/>
            <a:ext cx="501650" cy="1206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上下箭头 48"/>
          <p:cNvSpPr/>
          <p:nvPr/>
        </p:nvSpPr>
        <p:spPr>
          <a:xfrm rot="1800000">
            <a:off x="5214620" y="3206750"/>
            <a:ext cx="116205" cy="652145"/>
          </a:xfrm>
          <a:prstGeom prst="up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905885" y="5280025"/>
            <a:ext cx="956945" cy="4654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EEPROM</a:t>
            </a:r>
            <a:endParaRPr lang="en-US" altLang="zh-CN" sz="1400"/>
          </a:p>
        </p:txBody>
      </p:sp>
      <p:sp>
        <p:nvSpPr>
          <p:cNvPr id="51" name="矩形 50"/>
          <p:cNvSpPr/>
          <p:nvPr/>
        </p:nvSpPr>
        <p:spPr>
          <a:xfrm>
            <a:off x="5002530" y="5280025"/>
            <a:ext cx="640715" cy="4654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调试接口</a:t>
            </a:r>
            <a:endParaRPr lang="zh-CN" altLang="en-US" sz="1400"/>
          </a:p>
        </p:txBody>
      </p:sp>
      <p:sp>
        <p:nvSpPr>
          <p:cNvPr id="52" name="上下箭头 51"/>
          <p:cNvSpPr/>
          <p:nvPr/>
        </p:nvSpPr>
        <p:spPr>
          <a:xfrm rot="1320000">
            <a:off x="4511040" y="4917440"/>
            <a:ext cx="119380" cy="422910"/>
          </a:xfrm>
          <a:prstGeom prst="up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上下箭头 52"/>
          <p:cNvSpPr/>
          <p:nvPr/>
        </p:nvSpPr>
        <p:spPr>
          <a:xfrm rot="19440000">
            <a:off x="5098415" y="4948555"/>
            <a:ext cx="86360" cy="352425"/>
          </a:xfrm>
          <a:prstGeom prst="upDown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3957320" y="3040380"/>
            <a:ext cx="743585" cy="1143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3973195" y="2733675"/>
            <a:ext cx="944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5V</a:t>
            </a:r>
            <a:r>
              <a:rPr lang="zh-CN" altLang="en-US" sz="1400">
                <a:solidFill>
                  <a:srgbClr val="FF0000"/>
                </a:solidFill>
              </a:rPr>
              <a:t>、</a:t>
            </a:r>
            <a:r>
              <a:rPr lang="en-US" altLang="zh-CN" sz="1400">
                <a:solidFill>
                  <a:srgbClr val="FF0000"/>
                </a:solidFill>
              </a:rPr>
              <a:t>3.3V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171055" y="5695950"/>
            <a:ext cx="35337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</a:rPr>
              <a:t>上升是控制上升比例阀，下降需要同时控制下降电磁阀和仿形比例阀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852920" y="695325"/>
            <a:ext cx="3664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手动控制时，上升和下降速度可在屏里设置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离地高度、灵敏度、快速性可在屏幕设置</a:t>
            </a:r>
            <a:endParaRPr lang="zh-CN" altLang="en-US" sz="140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>
            <a:endCxn id="37" idx="1"/>
          </p:cNvCxnSpPr>
          <p:nvPr/>
        </p:nvCxnSpPr>
        <p:spPr>
          <a:xfrm>
            <a:off x="1666875" y="3523615"/>
            <a:ext cx="1076325" cy="163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042795" y="3537585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0-5V</a:t>
            </a:r>
            <a:endParaRPr lang="en-US" altLang="zh-CN" sz="1400"/>
          </a:p>
        </p:txBody>
      </p:sp>
      <p:sp>
        <p:nvSpPr>
          <p:cNvPr id="58" name="矩形 57"/>
          <p:cNvSpPr/>
          <p:nvPr/>
        </p:nvSpPr>
        <p:spPr>
          <a:xfrm>
            <a:off x="586740" y="3259455"/>
            <a:ext cx="1228725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角度传感器（右）</a:t>
            </a:r>
            <a:endParaRPr lang="zh-CN" altLang="en-US" sz="1400"/>
          </a:p>
        </p:txBody>
      </p:sp>
      <p:cxnSp>
        <p:nvCxnSpPr>
          <p:cNvPr id="59" name="直接箭头连接符 58"/>
          <p:cNvCxnSpPr>
            <a:stCxn id="30" idx="1"/>
          </p:cNvCxnSpPr>
          <p:nvPr/>
        </p:nvCxnSpPr>
        <p:spPr>
          <a:xfrm flipH="1">
            <a:off x="1854200" y="2918460"/>
            <a:ext cx="1222375" cy="39687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0870" y="138430"/>
            <a:ext cx="9242425" cy="4579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5310" y="4718050"/>
            <a:ext cx="4233545" cy="2026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0"/>
            <a:ext cx="2358390" cy="705485"/>
          </a:xfrm>
        </p:spPr>
        <p:txBody>
          <a:bodyPr/>
          <a:p>
            <a:r>
              <a:rPr lang="zh-CN" altLang="en-US"/>
              <a:t>软件设计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23595" y="2311400"/>
            <a:ext cx="1047115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数据</a:t>
            </a:r>
            <a:r>
              <a:rPr lang="zh-CN" altLang="en-US" sz="1400"/>
              <a:t>采集</a:t>
            </a:r>
            <a:endParaRPr lang="zh-CN" altLang="en-US" sz="1400"/>
          </a:p>
        </p:txBody>
      </p:sp>
      <p:sp>
        <p:nvSpPr>
          <p:cNvPr id="4" name="矩形 3"/>
          <p:cNvSpPr/>
          <p:nvPr/>
        </p:nvSpPr>
        <p:spPr>
          <a:xfrm>
            <a:off x="817245" y="3081020"/>
            <a:ext cx="104648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控制逻辑</a:t>
            </a:r>
            <a:endParaRPr lang="zh-CN" altLang="en-US" sz="1400"/>
          </a:p>
        </p:txBody>
      </p:sp>
      <p:sp>
        <p:nvSpPr>
          <p:cNvPr id="5" name="矩形 4"/>
          <p:cNvSpPr/>
          <p:nvPr/>
        </p:nvSpPr>
        <p:spPr>
          <a:xfrm>
            <a:off x="816610" y="3896995"/>
            <a:ext cx="1047115" cy="5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</a:t>
            </a:r>
            <a:r>
              <a:rPr lang="zh-CN" altLang="en-US" sz="1400"/>
              <a:t>输出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833755" y="4712970"/>
            <a:ext cx="1036955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参数配置</a:t>
            </a:r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822960" y="1308100"/>
            <a:ext cx="1056640" cy="499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初始化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2457450" y="2312035"/>
            <a:ext cx="1036955" cy="51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接收中断</a:t>
            </a:r>
            <a:endParaRPr lang="zh-CN" altLang="en-US" sz="1400"/>
          </a:p>
        </p:txBody>
      </p:sp>
      <p:sp>
        <p:nvSpPr>
          <p:cNvPr id="10" name="流程图: 准备 9"/>
          <p:cNvSpPr/>
          <p:nvPr/>
        </p:nvSpPr>
        <p:spPr>
          <a:xfrm>
            <a:off x="782955" y="817245"/>
            <a:ext cx="1185545" cy="220345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开始</a:t>
            </a:r>
            <a:endParaRPr lang="zh-CN" altLang="en-US" sz="1400"/>
          </a:p>
        </p:txBody>
      </p:sp>
      <p:cxnSp>
        <p:nvCxnSpPr>
          <p:cNvPr id="11" name="直接箭头连接符 10"/>
          <p:cNvCxnSpPr>
            <a:stCxn id="10" idx="2"/>
            <a:endCxn id="8" idx="0"/>
          </p:cNvCxnSpPr>
          <p:nvPr/>
        </p:nvCxnSpPr>
        <p:spPr>
          <a:xfrm flipH="1">
            <a:off x="1351280" y="1037590"/>
            <a:ext cx="24765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8" idx="2"/>
            <a:endCxn id="6" idx="0"/>
          </p:cNvCxnSpPr>
          <p:nvPr/>
        </p:nvCxnSpPr>
        <p:spPr>
          <a:xfrm rot="5400000">
            <a:off x="1097280" y="2057400"/>
            <a:ext cx="504190" cy="38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2"/>
            <a:endCxn id="9" idx="0"/>
          </p:cNvCxnSpPr>
          <p:nvPr/>
        </p:nvCxnSpPr>
        <p:spPr>
          <a:xfrm rot="5400000" flipV="1">
            <a:off x="1911350" y="1246505"/>
            <a:ext cx="504825" cy="162496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stCxn id="6" idx="2"/>
            <a:endCxn id="4" idx="0"/>
          </p:cNvCxnSpPr>
          <p:nvPr/>
        </p:nvCxnSpPr>
        <p:spPr>
          <a:xfrm flipH="1">
            <a:off x="1340485" y="2827020"/>
            <a:ext cx="6985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" idx="2"/>
            <a:endCxn id="5" idx="0"/>
          </p:cNvCxnSpPr>
          <p:nvPr/>
        </p:nvCxnSpPr>
        <p:spPr>
          <a:xfrm>
            <a:off x="1340485" y="3642995"/>
            <a:ext cx="0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43" idx="1"/>
            <a:endCxn id="6" idx="1"/>
          </p:cNvCxnSpPr>
          <p:nvPr/>
        </p:nvCxnSpPr>
        <p:spPr>
          <a:xfrm rot="10800000">
            <a:off x="823595" y="2569210"/>
            <a:ext cx="635" cy="3885565"/>
          </a:xfrm>
          <a:prstGeom prst="bentConnector3">
            <a:avLst>
              <a:gd name="adj1" fmla="val 376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" idx="2"/>
            <a:endCxn id="7" idx="0"/>
          </p:cNvCxnSpPr>
          <p:nvPr/>
        </p:nvCxnSpPr>
        <p:spPr>
          <a:xfrm>
            <a:off x="1340485" y="4456430"/>
            <a:ext cx="12065" cy="256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435475" y="251460"/>
            <a:ext cx="651637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可配置</a:t>
            </a:r>
            <a:r>
              <a:rPr lang="zh-CN" altLang="en-US">
                <a:sym typeface="+mn-ea"/>
              </a:rPr>
              <a:t>参数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仿形离地高度</a:t>
            </a:r>
            <a:r>
              <a:rPr lang="en-US" altLang="zh-CN">
                <a:sym typeface="+mn-ea"/>
              </a:rPr>
              <a:t>mm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默认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100mm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？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ym typeface="+mn-ea"/>
              </a:rPr>
              <a:t>灵敏度：</a:t>
            </a:r>
            <a:r>
              <a:rPr lang="en-US" altLang="zh-CN">
                <a:sym typeface="+mn-ea"/>
              </a:rPr>
              <a:t>1-100</a:t>
            </a:r>
            <a:r>
              <a:rPr lang="zh-CN" altLang="en-US">
                <a:sym typeface="+mn-ea"/>
              </a:rPr>
              <a:t>。模数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；对应</a:t>
            </a:r>
            <a:r>
              <a:rPr lang="zh-CN" altLang="en-US" b="1">
                <a:sym typeface="+mn-ea"/>
              </a:rPr>
              <a:t>加权滑动平均滤波</a:t>
            </a:r>
            <a:r>
              <a:rPr lang="zh-CN" altLang="en-US">
                <a:sym typeface="+mn-ea"/>
              </a:rPr>
              <a:t>时间</a:t>
            </a:r>
            <a:r>
              <a:rPr lang="en-US" altLang="zh-CN">
                <a:sym typeface="+mn-ea"/>
              </a:rPr>
              <a:t>1000</a:t>
            </a:r>
            <a:r>
              <a:rPr lang="en-US" altLang="zh-CN">
                <a:sym typeface="+mn-ea"/>
              </a:rPr>
              <a:t>ms-10ms</a:t>
            </a:r>
            <a:endParaRPr lang="zh-CN" altLang="en-US"/>
          </a:p>
          <a:p>
            <a:r>
              <a:rPr lang="zh-CN" altLang="en-US">
                <a:sym typeface="+mn-ea"/>
              </a:rPr>
              <a:t>快速性：</a:t>
            </a:r>
            <a:r>
              <a:rPr lang="en-US" altLang="zh-CN">
                <a:sym typeface="+mn-ea"/>
              </a:rPr>
              <a:t>1-100</a:t>
            </a:r>
            <a:r>
              <a:rPr lang="zh-CN" altLang="en-US">
                <a:sym typeface="+mn-ea"/>
              </a:rPr>
              <a:t>。默认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；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对应比例系数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手动上升速度</a:t>
            </a:r>
            <a:r>
              <a:rPr lang="en-US" altLang="zh-CN">
                <a:sym typeface="+mn-ea"/>
              </a:rPr>
              <a:t> 0-1000(</a:t>
            </a:r>
            <a:r>
              <a:rPr lang="zh-CN" altLang="en-US">
                <a:sym typeface="+mn-ea"/>
              </a:rPr>
              <a:t>控制占空比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00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手动下降速度</a:t>
            </a:r>
            <a:r>
              <a:rPr lang="en-US" altLang="zh-CN">
                <a:sym typeface="+mn-ea"/>
              </a:rPr>
              <a:t> 0-1000(</a:t>
            </a:r>
            <a:r>
              <a:rPr lang="zh-CN" altLang="en-US">
                <a:sym typeface="+mn-ea"/>
              </a:rPr>
              <a:t>控制占空比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400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 b="1"/>
              <a:t>传感器标定参数：</a:t>
            </a:r>
            <a:r>
              <a:rPr lang="zh-CN" altLang="en-US" b="1">
                <a:solidFill>
                  <a:srgbClr val="FF0000"/>
                </a:solidFill>
              </a:rPr>
              <a:t>左右如何区分？</a:t>
            </a:r>
            <a:endParaRPr lang="zh-CN" altLang="en-US" b="1"/>
          </a:p>
          <a:p>
            <a:r>
              <a:rPr lang="zh-CN" altLang="en-US"/>
              <a:t>左传感最低位</a:t>
            </a:r>
            <a:r>
              <a:rPr lang="en-US" altLang="zh-CN"/>
              <a:t>XXX 0-4095   </a:t>
            </a:r>
            <a:r>
              <a:rPr lang="zh-CN" altLang="en-US"/>
              <a:t>默认</a:t>
            </a:r>
            <a:r>
              <a:rPr lang="en-US" altLang="zh-CN"/>
              <a:t>1000   </a:t>
            </a:r>
            <a:r>
              <a:rPr lang="zh-CN" altLang="en-US"/>
              <a:t>对应</a:t>
            </a:r>
            <a:r>
              <a:rPr lang="en-US" altLang="zh-CN"/>
              <a:t>50mm</a:t>
            </a:r>
            <a:endParaRPr lang="zh-CN" altLang="en-US"/>
          </a:p>
          <a:p>
            <a:r>
              <a:rPr lang="zh-CN" altLang="en-US">
                <a:sym typeface="+mn-ea"/>
              </a:rPr>
              <a:t>左</a:t>
            </a:r>
            <a:r>
              <a:rPr lang="zh-CN" altLang="en-US">
                <a:sym typeface="+mn-ea"/>
              </a:rPr>
              <a:t>传感</a:t>
            </a:r>
            <a:r>
              <a:rPr lang="zh-CN" altLang="en-US"/>
              <a:t>最高位</a:t>
            </a:r>
            <a:r>
              <a:rPr lang="en-US" altLang="zh-CN"/>
              <a:t>XXX</a:t>
            </a:r>
            <a:r>
              <a:rPr lang="en-US" altLang="zh-CN">
                <a:sym typeface="+mn-ea"/>
              </a:rPr>
              <a:t> 0-4095   </a:t>
            </a:r>
            <a:r>
              <a:rPr lang="zh-CN" altLang="en-US">
                <a:sym typeface="+mn-ea"/>
              </a:rPr>
              <a:t>默认</a:t>
            </a:r>
            <a:r>
              <a:rPr lang="en-US" altLang="zh-CN">
                <a:sym typeface="+mn-ea"/>
              </a:rPr>
              <a:t>3000   </a:t>
            </a:r>
            <a:r>
              <a:rPr lang="zh-CN" altLang="en-US">
                <a:sym typeface="+mn-ea"/>
              </a:rPr>
              <a:t>对应</a:t>
            </a:r>
            <a:r>
              <a:rPr lang="en-US" altLang="zh-CN">
                <a:sym typeface="+mn-ea"/>
              </a:rPr>
              <a:t>140mm</a:t>
            </a:r>
            <a:endParaRPr lang="en-US" altLang="zh-CN"/>
          </a:p>
          <a:p>
            <a:r>
              <a:rPr lang="zh-CN" altLang="en-US">
                <a:sym typeface="+mn-ea"/>
              </a:rPr>
              <a:t>右</a:t>
            </a:r>
            <a:r>
              <a:rPr lang="zh-CN" altLang="en-US">
                <a:sym typeface="+mn-ea"/>
              </a:rPr>
              <a:t>传感</a:t>
            </a:r>
            <a:r>
              <a:rPr lang="zh-CN" altLang="en-US">
                <a:sym typeface="+mn-ea"/>
              </a:rPr>
              <a:t>最低位</a:t>
            </a:r>
            <a:r>
              <a:rPr lang="en-US" altLang="zh-CN">
                <a:sym typeface="+mn-ea"/>
              </a:rPr>
              <a:t>XXX 0-4095   </a:t>
            </a:r>
            <a:r>
              <a:rPr lang="zh-CN" altLang="en-US">
                <a:sym typeface="+mn-ea"/>
              </a:rPr>
              <a:t>默认</a:t>
            </a:r>
            <a:r>
              <a:rPr lang="en-US" altLang="zh-CN">
                <a:sym typeface="+mn-ea"/>
              </a:rPr>
              <a:t>1000</a:t>
            </a:r>
            <a:endParaRPr lang="zh-CN" altLang="en-US"/>
          </a:p>
          <a:p>
            <a:r>
              <a:rPr lang="zh-CN" altLang="en-US">
                <a:sym typeface="+mn-ea"/>
              </a:rPr>
              <a:t>右</a:t>
            </a:r>
            <a:r>
              <a:rPr lang="zh-CN" altLang="en-US">
                <a:sym typeface="+mn-ea"/>
              </a:rPr>
              <a:t>传感</a:t>
            </a:r>
            <a:r>
              <a:rPr lang="zh-CN" altLang="en-US">
                <a:sym typeface="+mn-ea"/>
              </a:rPr>
              <a:t>最高位</a:t>
            </a:r>
            <a:r>
              <a:rPr lang="en-US" altLang="zh-CN">
                <a:sym typeface="+mn-ea"/>
              </a:rPr>
              <a:t>XXX 0-4095   </a:t>
            </a:r>
            <a:r>
              <a:rPr lang="zh-CN" altLang="en-US">
                <a:sym typeface="+mn-ea"/>
              </a:rPr>
              <a:t>默认</a:t>
            </a:r>
            <a:r>
              <a:rPr lang="en-US" altLang="zh-CN">
                <a:sym typeface="+mn-ea"/>
              </a:rPr>
              <a:t>3000</a:t>
            </a:r>
            <a:endParaRPr lang="en-US" altLang="zh-CN"/>
          </a:p>
          <a:p>
            <a:r>
              <a:rPr lang="zh-CN" altLang="en-US"/>
              <a:t>最高</a:t>
            </a:r>
            <a:r>
              <a:rPr lang="en-US" altLang="zh-CN"/>
              <a:t>/</a:t>
            </a:r>
            <a:r>
              <a:rPr lang="zh-CN" altLang="en-US"/>
              <a:t>最低位离地高度</a:t>
            </a:r>
            <a:r>
              <a:rPr lang="en-US" altLang="zh-CN"/>
              <a:t>  XXXmm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301615" y="4497705"/>
            <a:ext cx="5440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控制</a:t>
            </a:r>
            <a:r>
              <a:rPr lang="zh-CN" altLang="en-US"/>
              <a:t>逻辑：</a:t>
            </a:r>
            <a:endParaRPr lang="zh-CN" altLang="en-US"/>
          </a:p>
          <a:p>
            <a:pPr algn="l"/>
            <a:r>
              <a:rPr lang="zh-CN" altLang="en-US"/>
              <a:t>手动（仿形无效）：按设定占空比，手动控制升降；</a:t>
            </a:r>
            <a:endParaRPr lang="zh-CN" altLang="en-US"/>
          </a:p>
          <a:p>
            <a:pPr algn="l"/>
            <a:r>
              <a:rPr lang="zh-CN" altLang="en-US"/>
              <a:t>自动</a:t>
            </a:r>
            <a:r>
              <a:rPr lang="zh-CN" altLang="en-US">
                <a:sym typeface="+mn-ea"/>
              </a:rPr>
              <a:t>（仿形有效）</a:t>
            </a:r>
            <a:r>
              <a:rPr lang="zh-CN" altLang="en-US"/>
              <a:t>：闭环控制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457450" y="5657215"/>
            <a:ext cx="35337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</a:rPr>
              <a:t>上升是控制上升比例阀，下降需要同时控制下降电磁阀和仿形比例阀（即下降比例阀）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11240" y="5378450"/>
            <a:ext cx="520446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  <a:sym typeface="+mn-ea"/>
              </a:rPr>
              <a:t>偏差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δ=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实时离地高度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-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设定离地高度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δ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&lt;-ε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      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=-k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δ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+b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  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降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=0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为占空比，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b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=300 </a:t>
            </a:r>
            <a:endParaRPr lang="en-US" altLang="zh-CN" sz="16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δ&gt;ε        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=0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降</a:t>
            </a:r>
            <a:r>
              <a:rPr lang="en-US" altLang="zh-CN" sz="1600">
                <a:solidFill>
                  <a:srgbClr val="FF0000"/>
                </a:solidFill>
              </a:rPr>
              <a:t>=k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δ</a:t>
            </a:r>
            <a:r>
              <a:rPr lang="en-US" altLang="zh-CN" sz="1600">
                <a:solidFill>
                  <a:srgbClr val="FF0000"/>
                </a:solidFill>
              </a:rPr>
              <a:t>+b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降</a:t>
            </a:r>
            <a:r>
              <a:rPr lang="en-US" altLang="zh-CN" sz="1600">
                <a:solidFill>
                  <a:srgbClr val="FF0000"/>
                </a:solidFill>
              </a:rPr>
              <a:t>   y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为</a:t>
            </a:r>
            <a:r>
              <a:rPr lang="zh-CN" altLang="en-US" sz="1600">
                <a:solidFill>
                  <a:srgbClr val="FF0000"/>
                </a:solidFill>
              </a:rPr>
              <a:t>占空比，</a:t>
            </a:r>
            <a:r>
              <a:rPr lang="en-US" altLang="zh-CN" sz="1600">
                <a:solidFill>
                  <a:srgbClr val="FF0000"/>
                </a:solidFill>
              </a:rPr>
              <a:t>b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降</a:t>
            </a:r>
            <a:r>
              <a:rPr lang="en-US" altLang="zh-CN" sz="1600">
                <a:solidFill>
                  <a:srgbClr val="FF0000"/>
                </a:solidFill>
              </a:rPr>
              <a:t>=200</a:t>
            </a:r>
            <a:endParaRPr lang="en-US" altLang="zh-CN" sz="16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FF0000"/>
                </a:solidFill>
              </a:rPr>
              <a:t>|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δ</a:t>
            </a:r>
            <a:r>
              <a:rPr lang="en-US" altLang="zh-CN" sz="1600">
                <a:solidFill>
                  <a:srgbClr val="FF0000"/>
                </a:solidFill>
              </a:rPr>
              <a:t>|&lt;ε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     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=0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1600" baseline="-25000">
                <a:solidFill>
                  <a:srgbClr val="FF0000"/>
                </a:solidFill>
                <a:sym typeface="+mn-ea"/>
              </a:rPr>
              <a:t>降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=0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4230" y="5473700"/>
            <a:ext cx="1036955" cy="412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发送</a:t>
            </a:r>
            <a:endParaRPr lang="zh-CN" altLang="en-US" sz="1400"/>
          </a:p>
        </p:txBody>
      </p:sp>
      <p:cxnSp>
        <p:nvCxnSpPr>
          <p:cNvPr id="42" name="直接箭头连接符 41"/>
          <p:cNvCxnSpPr>
            <a:stCxn id="7" idx="2"/>
            <a:endCxn id="32" idx="0"/>
          </p:cNvCxnSpPr>
          <p:nvPr/>
        </p:nvCxnSpPr>
        <p:spPr>
          <a:xfrm flipH="1">
            <a:off x="1343025" y="5253355"/>
            <a:ext cx="9525" cy="220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24230" y="6106160"/>
            <a:ext cx="1036955" cy="696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看门狗</a:t>
            </a:r>
            <a:endParaRPr lang="zh-CN" sz="1400"/>
          </a:p>
          <a:p>
            <a:pPr algn="ctr"/>
            <a:r>
              <a:rPr lang="zh-CN" sz="1400"/>
              <a:t>指示灯</a:t>
            </a:r>
            <a:endParaRPr lang="zh-CN" sz="1400"/>
          </a:p>
          <a:p>
            <a:pPr algn="ctr"/>
            <a:r>
              <a:rPr lang="zh-CN" sz="1400"/>
              <a:t>延时</a:t>
            </a:r>
            <a:endParaRPr lang="zh-CN" sz="1400"/>
          </a:p>
        </p:txBody>
      </p:sp>
      <p:cxnSp>
        <p:nvCxnSpPr>
          <p:cNvPr id="44" name="直接箭头连接符 43"/>
          <p:cNvCxnSpPr>
            <a:stCxn id="32" idx="2"/>
            <a:endCxn id="43" idx="0"/>
          </p:cNvCxnSpPr>
          <p:nvPr/>
        </p:nvCxnSpPr>
        <p:spPr>
          <a:xfrm>
            <a:off x="1343025" y="5885815"/>
            <a:ext cx="0" cy="220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91050" y="-23495"/>
            <a:ext cx="2358390" cy="705485"/>
          </a:xfrm>
        </p:spPr>
        <p:txBody>
          <a:bodyPr/>
          <a:p>
            <a:r>
              <a:rPr lang="zh-CN" altLang="en-US"/>
              <a:t>软件设计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15230" y="2449830"/>
            <a:ext cx="1047115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数据</a:t>
            </a:r>
            <a:r>
              <a:rPr lang="zh-CN" altLang="en-US" sz="1400"/>
              <a:t>采集</a:t>
            </a:r>
            <a:endParaRPr lang="zh-CN" altLang="en-US" sz="1400"/>
          </a:p>
        </p:txBody>
      </p:sp>
      <p:sp>
        <p:nvSpPr>
          <p:cNvPr id="5" name="矩形 4"/>
          <p:cNvSpPr/>
          <p:nvPr/>
        </p:nvSpPr>
        <p:spPr>
          <a:xfrm>
            <a:off x="5008880" y="3219450"/>
            <a:ext cx="104648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控制逻辑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5008245" y="4035425"/>
            <a:ext cx="1047115" cy="5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控制</a:t>
            </a:r>
            <a:r>
              <a:rPr lang="zh-CN" altLang="en-US" sz="1400"/>
              <a:t>输出</a:t>
            </a:r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3201035" y="2450465"/>
            <a:ext cx="1036955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参数配置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5014595" y="1446530"/>
            <a:ext cx="1056640" cy="499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初始化</a:t>
            </a:r>
            <a:endParaRPr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6649085" y="2450465"/>
            <a:ext cx="1036955" cy="51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接收中断</a:t>
            </a:r>
            <a:endParaRPr lang="zh-CN" altLang="en-US" sz="1400"/>
          </a:p>
        </p:txBody>
      </p:sp>
      <p:sp>
        <p:nvSpPr>
          <p:cNvPr id="11" name="流程图: 准备 10"/>
          <p:cNvSpPr/>
          <p:nvPr/>
        </p:nvSpPr>
        <p:spPr>
          <a:xfrm>
            <a:off x="4974590" y="955675"/>
            <a:ext cx="1185545" cy="220345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开始</a:t>
            </a:r>
            <a:endParaRPr lang="zh-CN" altLang="en-US" sz="1400"/>
          </a:p>
        </p:txBody>
      </p:sp>
      <p:cxnSp>
        <p:nvCxnSpPr>
          <p:cNvPr id="12" name="直接箭头连接符 11"/>
          <p:cNvCxnSpPr>
            <a:stCxn id="11" idx="2"/>
            <a:endCxn id="9" idx="0"/>
          </p:cNvCxnSpPr>
          <p:nvPr/>
        </p:nvCxnSpPr>
        <p:spPr>
          <a:xfrm flipH="1">
            <a:off x="5542915" y="1176020"/>
            <a:ext cx="24765" cy="270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9" idx="2"/>
            <a:endCxn id="6" idx="0"/>
          </p:cNvCxnSpPr>
          <p:nvPr/>
        </p:nvCxnSpPr>
        <p:spPr>
          <a:xfrm rot="5400000">
            <a:off x="5288915" y="2195830"/>
            <a:ext cx="504190" cy="38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9" idx="2"/>
            <a:endCxn id="10" idx="0"/>
          </p:cNvCxnSpPr>
          <p:nvPr/>
        </p:nvCxnSpPr>
        <p:spPr>
          <a:xfrm rot="5400000" flipV="1">
            <a:off x="6102985" y="1384935"/>
            <a:ext cx="504825" cy="162496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5" idx="0"/>
          </p:cNvCxnSpPr>
          <p:nvPr/>
        </p:nvCxnSpPr>
        <p:spPr>
          <a:xfrm flipH="1">
            <a:off x="5532120" y="2965450"/>
            <a:ext cx="6985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532120" y="3781425"/>
            <a:ext cx="0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764665" y="2450465"/>
            <a:ext cx="1036955" cy="54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CAN</a:t>
            </a:r>
            <a:r>
              <a:rPr lang="zh-CN" altLang="en-US" sz="1400"/>
              <a:t>发送</a:t>
            </a:r>
            <a:endParaRPr lang="zh-CN" altLang="en-US" sz="1400"/>
          </a:p>
        </p:txBody>
      </p:sp>
      <p:sp>
        <p:nvSpPr>
          <p:cNvPr id="43" name="矩形 42"/>
          <p:cNvSpPr/>
          <p:nvPr/>
        </p:nvSpPr>
        <p:spPr>
          <a:xfrm>
            <a:off x="328295" y="2450465"/>
            <a:ext cx="1036955" cy="51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400"/>
              <a:t>看门狗</a:t>
            </a:r>
            <a:endParaRPr lang="zh-CN" sz="1400"/>
          </a:p>
          <a:p>
            <a:pPr algn="ctr"/>
            <a:r>
              <a:rPr lang="zh-CN" sz="1400"/>
              <a:t>指示灯</a:t>
            </a:r>
            <a:endParaRPr lang="zh-CN" sz="1400"/>
          </a:p>
        </p:txBody>
      </p:sp>
      <p:cxnSp>
        <p:nvCxnSpPr>
          <p:cNvPr id="15" name="肘形连接符 14"/>
          <p:cNvCxnSpPr>
            <a:stCxn id="9" idx="2"/>
            <a:endCxn id="8" idx="0"/>
          </p:cNvCxnSpPr>
          <p:nvPr/>
        </p:nvCxnSpPr>
        <p:spPr>
          <a:xfrm rot="5400000">
            <a:off x="4378960" y="1285875"/>
            <a:ext cx="504825" cy="182308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08245" y="4851400"/>
            <a:ext cx="1047115" cy="5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延时</a:t>
            </a:r>
            <a:r>
              <a:rPr lang="en-US" altLang="zh-CN" sz="1400"/>
              <a:t>10ms</a:t>
            </a:r>
            <a:endParaRPr lang="en-US" altLang="zh-CN" sz="1400"/>
          </a:p>
        </p:txBody>
      </p:sp>
      <p:cxnSp>
        <p:nvCxnSpPr>
          <p:cNvPr id="18" name="直接箭头连接符 17"/>
          <p:cNvCxnSpPr>
            <a:stCxn id="7" idx="2"/>
            <a:endCxn id="17" idx="0"/>
          </p:cNvCxnSpPr>
          <p:nvPr/>
        </p:nvCxnSpPr>
        <p:spPr>
          <a:xfrm>
            <a:off x="5532120" y="4594860"/>
            <a:ext cx="0" cy="256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7" idx="1"/>
            <a:endCxn id="6" idx="1"/>
          </p:cNvCxnSpPr>
          <p:nvPr/>
        </p:nvCxnSpPr>
        <p:spPr>
          <a:xfrm rot="10800000" flipH="1">
            <a:off x="5007610" y="2707005"/>
            <a:ext cx="6985" cy="2423795"/>
          </a:xfrm>
          <a:prstGeom prst="bentConnector3">
            <a:avLst>
              <a:gd name="adj1" fmla="val -34090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9" idx="2"/>
            <a:endCxn id="32" idx="0"/>
          </p:cNvCxnSpPr>
          <p:nvPr/>
        </p:nvCxnSpPr>
        <p:spPr>
          <a:xfrm rot="5400000">
            <a:off x="3660775" y="567690"/>
            <a:ext cx="504825" cy="325945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9" idx="2"/>
            <a:endCxn id="43" idx="0"/>
          </p:cNvCxnSpPr>
          <p:nvPr/>
        </p:nvCxnSpPr>
        <p:spPr>
          <a:xfrm rot="5400000">
            <a:off x="2942590" y="-150495"/>
            <a:ext cx="504825" cy="469582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845" y="192405"/>
            <a:ext cx="5248275" cy="705485"/>
          </a:xfrm>
        </p:spPr>
        <p:txBody>
          <a:bodyPr/>
          <a:p>
            <a:r>
              <a:rPr lang="zh-CN" altLang="en-US"/>
              <a:t>电子仿形控制流程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471035" y="1630045"/>
            <a:ext cx="1490980" cy="923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速度自适应</a:t>
            </a:r>
            <a:r>
              <a:rPr lang="en-US" altLang="zh-CN">
                <a:solidFill>
                  <a:schemeClr val="tx1"/>
                </a:solidFill>
              </a:rPr>
              <a:t>PID</a:t>
            </a:r>
            <a:r>
              <a:rPr lang="zh-CN" altLang="en-US">
                <a:solidFill>
                  <a:schemeClr val="tx1"/>
                </a:solidFill>
              </a:rPr>
              <a:t>控制器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流程图: 或者 4"/>
          <p:cNvSpPr/>
          <p:nvPr/>
        </p:nvSpPr>
        <p:spPr>
          <a:xfrm>
            <a:off x="3211195" y="1863725"/>
            <a:ext cx="446405" cy="456565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991870" y="2080895"/>
            <a:ext cx="221932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962015" y="2091690"/>
            <a:ext cx="9334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657600" y="2083435"/>
            <a:ext cx="81343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895465" y="1630680"/>
            <a:ext cx="1490980" cy="923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比例阀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电磁阀</a:t>
            </a:r>
            <a:endParaRPr lang="zh-CN">
              <a:solidFill>
                <a:schemeClr val="tx1"/>
              </a:solidFill>
            </a:endParaRPr>
          </a:p>
        </p:txBody>
      </p:sp>
      <p:cxnSp>
        <p:nvCxnSpPr>
          <p:cNvPr id="10" name="肘形连接符 9"/>
          <p:cNvCxnSpPr>
            <a:stCxn id="13" idx="1"/>
            <a:endCxn id="5" idx="4"/>
          </p:cNvCxnSpPr>
          <p:nvPr/>
        </p:nvCxnSpPr>
        <p:spPr>
          <a:xfrm rot="10800000">
            <a:off x="3434715" y="2320290"/>
            <a:ext cx="5600700" cy="90614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550035" y="17151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设定离地高度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39285" y="29527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实际离地高度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35415" y="2952750"/>
            <a:ext cx="1490980" cy="546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角度传感器</a:t>
            </a:r>
            <a:endParaRPr lang="zh-CN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endCxn id="13" idx="0"/>
          </p:cNvCxnSpPr>
          <p:nvPr/>
        </p:nvCxnSpPr>
        <p:spPr>
          <a:xfrm>
            <a:off x="9780905" y="2554605"/>
            <a:ext cx="0" cy="398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4" idx="0"/>
          </p:cNvCxnSpPr>
          <p:nvPr/>
        </p:nvCxnSpPr>
        <p:spPr>
          <a:xfrm flipH="1">
            <a:off x="5216525" y="554990"/>
            <a:ext cx="5080" cy="1075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8895" y="7588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行驶速度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398520" y="2185670"/>
            <a:ext cx="25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9035415" y="1630680"/>
            <a:ext cx="1490980" cy="923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采头</a:t>
            </a:r>
            <a:endParaRPr lang="zh-CN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8386445" y="2091055"/>
            <a:ext cx="66929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PLACING_PICTURE_USER_VIEWPORT" val="{&quot;height&quot;:5150,&quot;width&quot;:491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PLACING_PICTURE_USER_VIEWPORT" val="{&quot;height&quot;:4920,&quot;width&quot;:9930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COMMONDATA" val="eyJoZGlkIjoiODJhMjVjYmUwODBiMDBkMWQwMzUwNmM1ODMwNmYxNTUifQ=="/>
  <p:tag name="KSO_WPP_MARK_KEY" val="7d465ef7-b108-4479-bd4f-853185d7a82b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1824</Words>
  <Application>WPS 演示</Application>
  <PresentationFormat>宽屏</PresentationFormat>
  <Paragraphs>348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华文宋体</vt:lpstr>
      <vt:lpstr>华光黑变_CNKI</vt:lpstr>
      <vt:lpstr>华文中宋</vt:lpstr>
      <vt:lpstr>方正姚体</vt:lpstr>
      <vt:lpstr>华光仿宋_CNKI</vt:lpstr>
      <vt:lpstr>微软雅黑</vt:lpstr>
      <vt:lpstr>Arial Unicode MS</vt:lpstr>
      <vt:lpstr>Calibri</vt:lpstr>
      <vt:lpstr>Office 主题​​</vt:lpstr>
      <vt:lpstr>采棉机电子仿形</vt:lpstr>
      <vt:lpstr>采头电子仿形工作原理</vt:lpstr>
      <vt:lpstr>角度传感器</vt:lpstr>
      <vt:lpstr>PowerPoint 演示文稿</vt:lpstr>
      <vt:lpstr>硬件框图</vt:lpstr>
      <vt:lpstr>PowerPoint 演示文稿</vt:lpstr>
      <vt:lpstr>软件设计</vt:lpstr>
      <vt:lpstr>软件设计</vt:lpstr>
      <vt:lpstr>电子仿形控制流程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</cp:lastModifiedBy>
  <cp:revision>185</cp:revision>
  <dcterms:created xsi:type="dcterms:W3CDTF">2019-06-19T02:08:00Z</dcterms:created>
  <dcterms:modified xsi:type="dcterms:W3CDTF">2022-08-12T11:38:38Z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  <property fmtid="{D5CDD505-2E9C-101B-9397-08002B2CF9AE}" pid="3" name="ICV">
    <vt:lpwstr>0B0E09A6B82F4E23AD489484CFB33E81</vt:lpwstr>
  </property>
</Properties>
</file>